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62" r:id="rId3"/>
    <p:sldId id="263" r:id="rId4"/>
    <p:sldId id="264" r:id="rId5"/>
    <p:sldId id="259" r:id="rId6"/>
    <p:sldId id="270" r:id="rId7"/>
    <p:sldId id="269" r:id="rId8"/>
    <p:sldId id="272" r:id="rId9"/>
    <p:sldId id="273" r:id="rId10"/>
    <p:sldId id="274" r:id="rId11"/>
    <p:sldId id="275" r:id="rId12"/>
    <p:sldId id="300" r:id="rId13"/>
    <p:sldId id="276" r:id="rId14"/>
    <p:sldId id="277" r:id="rId15"/>
    <p:sldId id="281" r:id="rId16"/>
    <p:sldId id="278" r:id="rId17"/>
    <p:sldId id="282" r:id="rId18"/>
    <p:sldId id="283" r:id="rId19"/>
    <p:sldId id="284" r:id="rId20"/>
    <p:sldId id="289" r:id="rId21"/>
    <p:sldId id="285" r:id="rId22"/>
    <p:sldId id="290" r:id="rId23"/>
    <p:sldId id="291" r:id="rId24"/>
    <p:sldId id="293" r:id="rId25"/>
    <p:sldId id="286" r:id="rId26"/>
    <p:sldId id="287" r:id="rId27"/>
    <p:sldId id="292" r:id="rId28"/>
    <p:sldId id="288" r:id="rId29"/>
    <p:sldId id="294" r:id="rId30"/>
    <p:sldId id="296" r:id="rId31"/>
    <p:sldId id="295" r:id="rId32"/>
    <p:sldId id="265" r:id="rId33"/>
    <p:sldId id="297" r:id="rId34"/>
    <p:sldId id="301" r:id="rId35"/>
  </p:sldIdLst>
  <p:sldSz cx="6858000" cy="51435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1722" y="114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3B680-0E5D-463D-BBFF-802EE1FC65D9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774ED-D7BD-4721-85DB-0B3B9DA0D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0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774ED-D7BD-4721-85DB-0B3B9DA0DB8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774ED-D7BD-4721-85DB-0B3B9DA0DB8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3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028700"/>
            <a:ext cx="61722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2498774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457200"/>
            <a:ext cx="531495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1880839"/>
            <a:ext cx="531495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43600" y="4812507"/>
            <a:ext cx="5715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4788"/>
            <a:ext cx="61722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151336"/>
            <a:ext cx="3030141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70" y="1151336"/>
            <a:ext cx="3031331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42900" y="1771651"/>
            <a:ext cx="3030141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1771651"/>
            <a:ext cx="3031331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1" y="1143001"/>
            <a:ext cx="2256235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41148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1373981"/>
            <a:ext cx="41148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875090"/>
            <a:ext cx="41148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42900" y="4812507"/>
            <a:ext cx="16002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вт 19.12.23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343150" y="4812507"/>
            <a:ext cx="21717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943600" y="4812507"/>
            <a:ext cx="5715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836712" y="31891"/>
            <a:ext cx="6120680" cy="93674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ea typeface="+mn-ea"/>
                <a:cs typeface="+mn-cs"/>
              </a:rPr>
              <a:t>УПРАВЛЕНИЕ НАДЗОРНОЙ ДЕЯТЕЛЬНОСТИ </a:t>
            </a:r>
            <a:endParaRPr lang="ru-RU" sz="14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ea typeface="+mn-ea"/>
                <a:cs typeface="+mn-cs"/>
              </a:rPr>
              <a:t>И ПРОФИЛАКТИЧЕСКОЙ </a:t>
            </a:r>
            <a:r>
              <a:rPr lang="ru-RU" sz="1400" dirty="0">
                <a:solidFill>
                  <a:schemeClr val="tx1"/>
                </a:solidFill>
                <a:ea typeface="+mn-ea"/>
                <a:cs typeface="+mn-cs"/>
              </a:rPr>
              <a:t>РАБОТЫ  </a:t>
            </a:r>
            <a:endParaRPr lang="ru-RU" sz="14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ea typeface="+mn-ea"/>
                <a:cs typeface="+mn-cs"/>
              </a:rPr>
              <a:t>ГЛАВНОГО </a:t>
            </a:r>
            <a:r>
              <a:rPr lang="ru-RU" sz="1400" dirty="0">
                <a:solidFill>
                  <a:schemeClr val="tx1"/>
                </a:solidFill>
                <a:ea typeface="+mn-ea"/>
                <a:cs typeface="+mn-cs"/>
              </a:rPr>
              <a:t>УПРАВЛЕНИЯ МЧС РОССИИ 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ea typeface="+mn-ea"/>
                <a:cs typeface="+mn-cs"/>
              </a:rPr>
              <a:t>ПО КЕМЕРОВСКОЙ ОБЛАСТИ - КУЗБАССУ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256" y="1415828"/>
            <a:ext cx="6696744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Пожарная безопасность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20" r="79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184" y="3685939"/>
            <a:ext cx="2123728" cy="1414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5" b="89944" l="9944" r="899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061" y="21792"/>
            <a:ext cx="1728192" cy="1398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9392" y="4112199"/>
            <a:ext cx="573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КЕМЕРОВСКОЕ РЕГИОНАЛЬНОЕ ОТДЕЛЕНИЕ </a:t>
            </a:r>
            <a:endParaRPr lang="ru-RU" sz="1400" b="1" dirty="0" smtClean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1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ОБЩЕРОССИЙСКОЙ </a:t>
            </a:r>
            <a:r>
              <a:rPr lang="ru-RU" sz="1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ОБЩЕСТВЕННОЙ ОРГАНИЗАЦИИ </a:t>
            </a:r>
          </a:p>
          <a:p>
            <a:pPr algn="ctr">
              <a:defRPr/>
            </a:pPr>
            <a:r>
              <a:rPr lang="ru-RU" sz="1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ВСЕРОССИЙСКОЕ ДОБРОВОЛЬНОРЕ ПОЖАРНОЕ ОБЩЕСТВО</a:t>
            </a:r>
          </a:p>
        </p:txBody>
      </p:sp>
    </p:spTree>
    <p:extLst>
      <p:ext uri="{BB962C8B-B14F-4D97-AF65-F5344CB8AC3E}">
        <p14:creationId xmlns:p14="http://schemas.microsoft.com/office/powerpoint/2010/main" val="31822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76" y="866792"/>
            <a:ext cx="3475820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latin typeface="+mj-lt"/>
              </a:rPr>
              <a:t>Использование </a:t>
            </a:r>
            <a:r>
              <a:rPr lang="ru-RU" sz="3200" b="1" baseline="-25000" dirty="0" smtClean="0">
                <a:latin typeface="+mj-lt"/>
              </a:rPr>
              <a:t>аэрозолей </a:t>
            </a:r>
            <a:r>
              <a:rPr lang="ru-RU" sz="3200" b="1" baseline="-25000" dirty="0">
                <a:latin typeface="+mj-lt"/>
              </a:rPr>
              <a:t>и других баллонов под давлением вблизи огня (аэрозоль от комаров </a:t>
            </a:r>
            <a:endParaRPr lang="ru-RU" sz="3200" b="1" baseline="-25000" dirty="0" smtClean="0">
              <a:latin typeface="+mj-lt"/>
            </a:endParaRPr>
          </a:p>
          <a:p>
            <a:pPr algn="ctr"/>
            <a:r>
              <a:rPr lang="ru-RU" sz="3200" b="1" baseline="-25000" dirty="0" smtClean="0">
                <a:latin typeface="+mj-lt"/>
              </a:rPr>
              <a:t>у </a:t>
            </a:r>
            <a:r>
              <a:rPr lang="ru-RU" sz="3200" b="1" baseline="-25000" dirty="0">
                <a:latin typeface="+mj-lt"/>
              </a:rPr>
              <a:t>костра).</a:t>
            </a:r>
            <a:endParaRPr lang="ru-RU" sz="32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3096" y="3147814"/>
            <a:ext cx="225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baseline="-25000" dirty="0">
                <a:latin typeface="+mj-lt"/>
              </a:rPr>
              <a:t>Не затушенный окурок</a:t>
            </a:r>
          </a:p>
          <a:p>
            <a:pPr algn="ctr"/>
            <a:r>
              <a:rPr lang="ru-RU" sz="3600" b="1" baseline="-25000" dirty="0">
                <a:latin typeface="+mj-lt"/>
              </a:rPr>
              <a:t> или спичка.</a:t>
            </a:r>
            <a:endParaRPr lang="ru-RU" sz="3600" dirty="0">
              <a:latin typeface="+mj-lt"/>
            </a:endParaRPr>
          </a:p>
        </p:txBody>
      </p:sp>
      <p:pic>
        <p:nvPicPr>
          <p:cNvPr id="3074" name="Picture 2" descr="http://900igr.net/up/datai/200251/0014-029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3226065"/>
            <a:ext cx="2743608" cy="184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900igr.net/up/datai/84941/0007-013-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3708" b="11346"/>
          <a:stretch/>
        </p:blipFill>
        <p:spPr bwMode="auto">
          <a:xfrm>
            <a:off x="3789040" y="1375616"/>
            <a:ext cx="3020576" cy="175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voskresenskoe-adm.ru/media/cache/62/86/52/d4/63/f4/628652d463f41d1f7ea429d01998a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" b="100000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346858"/>
            <a:ext cx="1633059" cy="16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122"/>
            <a:ext cx="908383" cy="9083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2656" y="-83605"/>
            <a:ext cx="7101408" cy="817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Основные причины пожаров</a:t>
            </a:r>
          </a:p>
        </p:txBody>
      </p:sp>
    </p:spTree>
    <p:extLst>
      <p:ext uri="{BB962C8B-B14F-4D97-AF65-F5344CB8AC3E}">
        <p14:creationId xmlns:p14="http://schemas.microsoft.com/office/powerpoint/2010/main" val="31345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647" y="555526"/>
            <a:ext cx="6770173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БЕЗОПАСНОСТИ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9240" y="411510"/>
            <a:ext cx="1022301" cy="7560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966" y="51470"/>
            <a:ext cx="1713485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8760" y="195486"/>
            <a:ext cx="5107777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3939902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baseline="-25000" dirty="0">
                <a:latin typeface="+mj-lt"/>
              </a:rPr>
              <a:t>Следить за детьми, чтобы они </a:t>
            </a:r>
            <a:endParaRPr lang="ru-RU" sz="3600" b="1" baseline="-25000" dirty="0" smtClean="0">
              <a:latin typeface="+mj-lt"/>
            </a:endParaRPr>
          </a:p>
          <a:p>
            <a:pPr lvl="0" algn="ctr"/>
            <a:r>
              <a:rPr lang="ru-RU" sz="3600" b="1" baseline="-25000" dirty="0" smtClean="0">
                <a:latin typeface="+mj-lt"/>
              </a:rPr>
              <a:t>не </a:t>
            </a:r>
            <a:r>
              <a:rPr lang="ru-RU" sz="3600" b="1" baseline="-25000" dirty="0">
                <a:latin typeface="+mj-lt"/>
              </a:rPr>
              <a:t>играли с огнем.</a:t>
            </a:r>
            <a:endParaRPr lang="ru-RU" sz="3600" dirty="0">
              <a:latin typeface="+mj-lt"/>
            </a:endParaRPr>
          </a:p>
        </p:txBody>
      </p:sp>
      <p:pic>
        <p:nvPicPr>
          <p:cNvPr id="13316" name="Picture 4" descr="http://sad9.ucoz.ru/_si/1/562409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17296" r="11996" b="4594"/>
          <a:stretch/>
        </p:blipFill>
        <p:spPr bwMode="auto">
          <a:xfrm>
            <a:off x="1193961" y="1188243"/>
            <a:ext cx="4530925" cy="2812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26" b="88514" l="31738" r="67642"/>
                    </a14:imgEffect>
                  </a14:imgLayer>
                </a14:imgProps>
              </a:ext>
            </a:extLst>
          </a:blip>
          <a:srcRect l="27289" t="36704" r="27764" b="11303"/>
          <a:stretch/>
        </p:blipFill>
        <p:spPr>
          <a:xfrm>
            <a:off x="-243408" y="-145600"/>
            <a:ext cx="166557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896" y="1233251"/>
            <a:ext cx="3100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baseline="-25000" dirty="0">
                <a:latin typeface="+mj-lt"/>
              </a:rPr>
              <a:t>Выходя из квартиры, выключи </a:t>
            </a:r>
            <a:r>
              <a:rPr lang="ru-RU" sz="3600" b="1" baseline="-25000" dirty="0" smtClean="0">
                <a:latin typeface="+mj-lt"/>
              </a:rPr>
              <a:t>электроприборы.</a:t>
            </a:r>
            <a:endParaRPr lang="ru-RU" sz="3600" b="1" baseline="-25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4429" y="3363838"/>
            <a:ext cx="3140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baseline="-25000" dirty="0">
                <a:latin typeface="+mj-lt"/>
              </a:rPr>
              <a:t>Проверь, закрыты ли конфорки газовой </a:t>
            </a:r>
            <a:r>
              <a:rPr lang="ru-RU" sz="3600" b="1" baseline="-25000" dirty="0" smtClean="0">
                <a:latin typeface="+mj-lt"/>
              </a:rPr>
              <a:t>плиты.</a:t>
            </a:r>
            <a:endParaRPr lang="ru-RU" sz="3600" dirty="0">
              <a:latin typeface="+mj-lt"/>
            </a:endParaRPr>
          </a:p>
        </p:txBody>
      </p:sp>
      <p:pic>
        <p:nvPicPr>
          <p:cNvPr id="2050" name="Picture 2" descr="http://ramilan.ru/wp-content/gallery/tablichki/tablichki-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0" y="2931790"/>
            <a:ext cx="3100744" cy="203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esentacii.ru/documents_2/6f7764eed87cff69c57ad17fbd58c75d/im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1" y="1379679"/>
            <a:ext cx="3043977" cy="2039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408" y="-92546"/>
            <a:ext cx="1774960" cy="1451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54405" y="152983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6870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10406" y="915566"/>
            <a:ext cx="22309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baseline="-25000" dirty="0">
                <a:latin typeface="+mj-lt"/>
              </a:rPr>
              <a:t>Если в квартире пахнет газом,</a:t>
            </a:r>
          </a:p>
          <a:p>
            <a:pPr lvl="0" algn="ctr"/>
            <a:r>
              <a:rPr lang="ru-RU" sz="2400" b="1" baseline="-25000" dirty="0">
                <a:latin typeface="+mj-lt"/>
              </a:rPr>
              <a:t> не включай </a:t>
            </a:r>
            <a:r>
              <a:rPr lang="ru-RU" sz="2400" b="1" baseline="-25000" dirty="0" smtClean="0">
                <a:latin typeface="+mj-lt"/>
              </a:rPr>
              <a:t>свет </a:t>
            </a:r>
            <a:r>
              <a:rPr lang="ru-RU" sz="2400" b="1" baseline="-25000" dirty="0">
                <a:latin typeface="+mj-lt"/>
              </a:rPr>
              <a:t>и </a:t>
            </a:r>
            <a:endParaRPr lang="ru-RU" sz="2400" b="1" baseline="-25000" dirty="0" smtClean="0">
              <a:latin typeface="+mj-lt"/>
            </a:endParaRPr>
          </a:p>
          <a:p>
            <a:pPr lvl="0" algn="ctr"/>
            <a:r>
              <a:rPr lang="ru-RU" sz="2400" b="1" baseline="-25000" dirty="0" smtClean="0">
                <a:latin typeface="+mj-lt"/>
              </a:rPr>
              <a:t>не зажигай спички, </a:t>
            </a:r>
          </a:p>
          <a:p>
            <a:pPr lvl="0" algn="ctr"/>
            <a:r>
              <a:rPr lang="ru-RU" sz="2400" b="1" baseline="-25000" dirty="0" smtClean="0">
                <a:latin typeface="+mj-lt"/>
              </a:rPr>
              <a:t>немедленно </a:t>
            </a:r>
            <a:r>
              <a:rPr lang="ru-RU" sz="2400" b="1" baseline="-25000" dirty="0">
                <a:latin typeface="+mj-lt"/>
              </a:rPr>
              <a:t>вызови газовую службу </a:t>
            </a:r>
          </a:p>
          <a:p>
            <a:pPr lvl="0" algn="ctr"/>
            <a:r>
              <a:rPr lang="ru-RU" sz="2400" b="1" baseline="-25000" dirty="0">
                <a:latin typeface="+mj-lt"/>
              </a:rPr>
              <a:t>с мобильного телефона </a:t>
            </a:r>
          </a:p>
          <a:p>
            <a:pPr lvl="0" algn="ctr"/>
            <a:r>
              <a:rPr lang="ru-RU" sz="2400" b="1" baseline="-25000" dirty="0">
                <a:latin typeface="+mj-lt"/>
              </a:rPr>
              <a:t>по номеру </a:t>
            </a:r>
            <a:r>
              <a:rPr lang="ru-RU" sz="2400" b="1" baseline="-25000" dirty="0" smtClean="0">
                <a:latin typeface="+mj-lt"/>
              </a:rPr>
              <a:t>«104». </a:t>
            </a:r>
            <a:endParaRPr lang="ru-RU" sz="2400" b="1" baseline="-25000" dirty="0">
              <a:latin typeface="+mj-lt"/>
            </a:endParaRPr>
          </a:p>
          <a:p>
            <a:pPr lvl="0" algn="ctr"/>
            <a:endParaRPr lang="ru-RU" sz="2400" b="1" baseline="-25000" dirty="0">
              <a:latin typeface="+mj-lt"/>
            </a:endParaRPr>
          </a:p>
          <a:p>
            <a:pPr lvl="0" algn="ctr"/>
            <a:r>
              <a:rPr lang="ru-RU" sz="2400" b="1" baseline="-25000" dirty="0">
                <a:latin typeface="+mj-lt"/>
              </a:rPr>
              <a:t>Домашним телефоном пользоваться нельзя. </a:t>
            </a:r>
          </a:p>
          <a:p>
            <a:pPr lvl="0" algn="ctr"/>
            <a:r>
              <a:rPr lang="ru-RU" sz="2400" b="1" baseline="-25000" dirty="0">
                <a:latin typeface="+mj-lt"/>
              </a:rPr>
              <a:t>Проветри комнату.</a:t>
            </a:r>
            <a:endParaRPr lang="ru-RU" sz="2400" dirty="0">
              <a:latin typeface="+mj-lt"/>
            </a:endParaRPr>
          </a:p>
        </p:txBody>
      </p:sp>
      <p:pic>
        <p:nvPicPr>
          <p:cNvPr id="4098" name="Picture 2" descr="https://ds4lmr.edumsko.ru/uploads/2500/2427/section/843901/pri_gaze.jpg?155410844406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9646" r="8751" b="14858"/>
          <a:stretch/>
        </p:blipFill>
        <p:spPr bwMode="auto">
          <a:xfrm>
            <a:off x="188640" y="1420133"/>
            <a:ext cx="4248472" cy="3471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934" y="133691"/>
            <a:ext cx="777793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392" y="-152815"/>
            <a:ext cx="158546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atic7.depositphotos.com/1015060/761/i/950/depositphotos_7611496-stock-photo-boy-hanging-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7" y="2464532"/>
            <a:ext cx="1852106" cy="2514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nizhegorodsky.mos.ru/upload/medialibrary/8a2/789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1054511"/>
            <a:ext cx="3816424" cy="2401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25962" y="3317077"/>
            <a:ext cx="403203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400" b="1" baseline="-25000" dirty="0">
                <a:latin typeface="+mj-lt"/>
              </a:rPr>
              <a:t>Не пользуйся электроприборами</a:t>
            </a:r>
          </a:p>
          <a:p>
            <a:pPr lvl="0" algn="ctr"/>
            <a:r>
              <a:rPr lang="ru-RU" sz="3400" b="1" baseline="-25000" dirty="0">
                <a:latin typeface="+mj-lt"/>
              </a:rPr>
              <a:t> и розетками, </a:t>
            </a:r>
            <a:endParaRPr lang="ru-RU" sz="3400" b="1" baseline="-25000" dirty="0" smtClean="0">
              <a:latin typeface="+mj-lt"/>
            </a:endParaRPr>
          </a:p>
          <a:p>
            <a:pPr lvl="0" algn="ctr"/>
            <a:r>
              <a:rPr lang="ru-RU" sz="3400" b="1" baseline="-25000" dirty="0" smtClean="0">
                <a:latin typeface="+mj-lt"/>
              </a:rPr>
              <a:t>которые </a:t>
            </a:r>
            <a:r>
              <a:rPr lang="ru-RU" sz="3400" b="1" baseline="-25000" dirty="0">
                <a:latin typeface="+mj-lt"/>
              </a:rPr>
              <a:t>искрят.</a:t>
            </a:r>
            <a:endParaRPr lang="ru-RU" sz="3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8720" y="133691"/>
            <a:ext cx="6411064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02" y="-101148"/>
            <a:ext cx="1392573" cy="11384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65229" y="1037306"/>
            <a:ext cx="3429000" cy="12413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baseline="-25000" dirty="0">
                <a:latin typeface="+mj-lt"/>
              </a:rPr>
              <a:t>Газовые трубы</a:t>
            </a:r>
          </a:p>
          <a:p>
            <a:pPr lvl="0" algn="ctr"/>
            <a:r>
              <a:rPr lang="ru-RU" sz="3200" b="1" baseline="-25000" dirty="0">
                <a:latin typeface="+mj-lt"/>
              </a:rPr>
              <a:t> не турник, </a:t>
            </a:r>
          </a:p>
          <a:p>
            <a:pPr lvl="0" algn="ctr"/>
            <a:r>
              <a:rPr lang="ru-RU" sz="3200" b="1" baseline="-25000" dirty="0">
                <a:latin typeface="+mj-lt"/>
              </a:rPr>
              <a:t>не виси на них.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93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436" y="1101764"/>
            <a:ext cx="2952329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baseline="-25000" dirty="0">
                <a:latin typeface="+mj-lt"/>
              </a:rPr>
              <a:t>Не суши вещи над плитой, </a:t>
            </a:r>
            <a:r>
              <a:rPr lang="ru-RU" sz="2800" b="1" baseline="-25000" dirty="0" smtClean="0">
                <a:latin typeface="+mj-lt"/>
              </a:rPr>
              <a:t>они </a:t>
            </a:r>
            <a:r>
              <a:rPr lang="ru-RU" sz="2800" b="1" baseline="-25000" dirty="0">
                <a:latin typeface="+mj-lt"/>
              </a:rPr>
              <a:t>могут загореться.</a:t>
            </a:r>
            <a:endParaRPr lang="ru-RU" sz="28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7349" y="3647275"/>
            <a:ext cx="4034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baseline="-25000" dirty="0">
                <a:latin typeface="+mj-lt"/>
              </a:rPr>
              <a:t>Не играй со спичками, зажигалками, фейерверками, свечами, бенгальскими огнями и аэрозольными </a:t>
            </a:r>
            <a:r>
              <a:rPr lang="ru-RU" sz="2800" b="1" baseline="-25000" dirty="0" smtClean="0">
                <a:latin typeface="+mj-lt"/>
              </a:rPr>
              <a:t>баллончиками</a:t>
            </a:r>
            <a:r>
              <a:rPr lang="ru-RU" sz="2800" b="1" baseline="-25000" dirty="0">
                <a:latin typeface="+mj-lt"/>
              </a:rPr>
              <a:t>.</a:t>
            </a:r>
            <a:endParaRPr lang="ru-RU" sz="2800" dirty="0">
              <a:latin typeface="+mj-lt"/>
            </a:endParaRPr>
          </a:p>
        </p:txBody>
      </p:sp>
      <p:pic>
        <p:nvPicPr>
          <p:cNvPr id="14338" name="Picture 2" descr="http://sch10.soligorsk.edu.by/be/sm_full.aspx?guid=51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41" y="1203598"/>
            <a:ext cx="3717515" cy="244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900igr.net/up/datai/84941/0012-021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6"/>
          <a:stretch/>
        </p:blipFill>
        <p:spPr bwMode="auto">
          <a:xfrm>
            <a:off x="85859" y="2288069"/>
            <a:ext cx="2716798" cy="2309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562838" y="160878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027"/>
            <a:ext cx="1354370" cy="11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11" y="1041303"/>
            <a:ext cx="3645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baseline="-25000" dirty="0">
                <a:latin typeface="+mj-lt"/>
              </a:rPr>
              <a:t>Не дотрагивайся до электроприборов мокрыми  руками и не пользуйся  </a:t>
            </a:r>
          </a:p>
          <a:p>
            <a:pPr lvl="0" algn="ctr"/>
            <a:r>
              <a:rPr lang="ru-RU" sz="2800" b="1" baseline="-25000" dirty="0">
                <a:latin typeface="+mj-lt"/>
              </a:rPr>
              <a:t>ими в ванной комнате.</a:t>
            </a:r>
            <a:endParaRPr lang="ru-RU" sz="2800" dirty="0">
              <a:latin typeface="+mj-lt"/>
            </a:endParaRPr>
          </a:p>
        </p:txBody>
      </p:sp>
      <p:pic>
        <p:nvPicPr>
          <p:cNvPr id="5122" name="Picture 2" descr="https://ds04.infourok.ru/uploads/ex/080f/000fe68e-29125a35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25197" r="20848" b="4648"/>
          <a:stretch/>
        </p:blipFill>
        <p:spPr bwMode="auto">
          <a:xfrm>
            <a:off x="151104" y="2586225"/>
            <a:ext cx="3335794" cy="2377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5024" y="3651870"/>
            <a:ext cx="3326478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baseline="-25000" dirty="0">
                <a:latin typeface="+mj-lt"/>
              </a:rPr>
              <a:t>Не накрывай светильники</a:t>
            </a:r>
          </a:p>
          <a:p>
            <a:pPr lvl="0" algn="ctr"/>
            <a:r>
              <a:rPr lang="ru-RU" sz="3200" b="1" baseline="-25000" dirty="0">
                <a:latin typeface="+mj-lt"/>
              </a:rPr>
              <a:t> бумагой и тканью.</a:t>
            </a:r>
            <a:endParaRPr lang="ru-RU" sz="3200" dirty="0">
              <a:latin typeface="+mj-lt"/>
            </a:endParaRPr>
          </a:p>
        </p:txBody>
      </p:sp>
      <p:pic>
        <p:nvPicPr>
          <p:cNvPr id="5124" name="Picture 4" descr="http://900igr.net/up/datai/78001/0007-009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61" y="1115857"/>
            <a:ext cx="2692783" cy="262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2776" y="166146"/>
            <a:ext cx="5612129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32" y="-92546"/>
            <a:ext cx="1155537" cy="9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74326" y="953366"/>
            <a:ext cx="3501009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baseline="-25000" dirty="0">
                <a:latin typeface="+mj-lt"/>
              </a:rPr>
              <a:t>Не разводи костёр </a:t>
            </a:r>
          </a:p>
          <a:p>
            <a:pPr algn="ctr"/>
            <a:r>
              <a:rPr lang="ru-RU" sz="2800" b="1" baseline="-25000" dirty="0">
                <a:latin typeface="+mj-lt"/>
              </a:rPr>
              <a:t>без взрослых.</a:t>
            </a:r>
          </a:p>
          <a:p>
            <a:pPr algn="ctr"/>
            <a:r>
              <a:rPr lang="ru-RU" sz="2800" b="1" baseline="-25000" dirty="0">
                <a:latin typeface="+mj-lt"/>
              </a:rPr>
              <a:t> В сухую и жаркую погоду достаточно искры,</a:t>
            </a:r>
          </a:p>
          <a:p>
            <a:pPr algn="ctr"/>
            <a:r>
              <a:rPr lang="ru-RU" sz="2800" b="1" baseline="-25000" dirty="0">
                <a:latin typeface="+mj-lt"/>
              </a:rPr>
              <a:t> чтобы лес загорелся</a:t>
            </a:r>
            <a:endParaRPr lang="ru-RU" sz="2800" dirty="0">
              <a:latin typeface="+mj-lt"/>
            </a:endParaRPr>
          </a:p>
        </p:txBody>
      </p:sp>
      <p:pic>
        <p:nvPicPr>
          <p:cNvPr id="9218" name="Picture 2" descr="https://im0-tub-ru.yandex.net/i?id=83f737d134d259232649557d84f04893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7460" r="14300" b="19174"/>
          <a:stretch/>
        </p:blipFill>
        <p:spPr bwMode="auto">
          <a:xfrm>
            <a:off x="188640" y="2833060"/>
            <a:ext cx="3115939" cy="2186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3016" y="3778793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baseline="-25000" dirty="0">
                <a:latin typeface="+mj-lt"/>
              </a:rPr>
              <a:t>Не поджигай сухую траву.</a:t>
            </a:r>
            <a:endParaRPr lang="ru-RU" sz="3600" dirty="0">
              <a:latin typeface="+mj-lt"/>
            </a:endParaRPr>
          </a:p>
        </p:txBody>
      </p:sp>
      <p:pic>
        <p:nvPicPr>
          <p:cNvPr id="9220" name="Picture 4" descr="https://if.oblast.online/wp-content/uploads/2018/04/1508491110_img-14-1508x706_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r="14559"/>
          <a:stretch/>
        </p:blipFill>
        <p:spPr bwMode="auto">
          <a:xfrm>
            <a:off x="3426683" y="1343049"/>
            <a:ext cx="3329967" cy="243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459432" y="129795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392" y="-92546"/>
            <a:ext cx="1296144" cy="10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41" y="1000459"/>
            <a:ext cx="37869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baseline="-25000" dirty="0">
                <a:latin typeface="+mj-lt"/>
              </a:rPr>
              <a:t>Если начался лесной пожар, определи, куда ветер несёт огонь</a:t>
            </a:r>
            <a:r>
              <a:rPr lang="ru-RU" sz="2800" b="1" baseline="-25000" dirty="0" smtClean="0">
                <a:latin typeface="+mj-lt"/>
              </a:rPr>
              <a:t>.</a:t>
            </a:r>
          </a:p>
          <a:p>
            <a:pPr lvl="0" algn="ctr"/>
            <a:r>
              <a:rPr lang="ru-RU" sz="2800" b="1" baseline="-25000" dirty="0" smtClean="0">
                <a:latin typeface="+mj-lt"/>
              </a:rPr>
              <a:t> </a:t>
            </a:r>
            <a:r>
              <a:rPr lang="ru-RU" sz="2800" b="1" baseline="-25000" dirty="0">
                <a:latin typeface="+mj-lt"/>
              </a:rPr>
              <a:t>Выходи из леса </a:t>
            </a:r>
          </a:p>
          <a:p>
            <a:pPr lvl="0" algn="ctr"/>
            <a:r>
              <a:rPr lang="ru-RU" sz="2800" b="1" baseline="-25000" dirty="0">
                <a:latin typeface="+mj-lt"/>
              </a:rPr>
              <a:t>в ту сторону, откуда дует ветер. </a:t>
            </a:r>
            <a:endParaRPr lang="ru-RU" sz="2800" b="1" baseline="-25000" dirty="0" smtClean="0">
              <a:latin typeface="+mj-lt"/>
            </a:endParaRPr>
          </a:p>
          <a:p>
            <a:pPr lvl="0" algn="ctr"/>
            <a:r>
              <a:rPr lang="ru-RU" sz="2800" b="1" baseline="-25000" dirty="0" smtClean="0">
                <a:latin typeface="+mj-lt"/>
              </a:rPr>
              <a:t>Расскажи </a:t>
            </a:r>
            <a:r>
              <a:rPr lang="ru-RU" sz="2800" b="1" baseline="-25000" dirty="0">
                <a:latin typeface="+mj-lt"/>
              </a:rPr>
              <a:t>о </a:t>
            </a:r>
            <a:r>
              <a:rPr lang="ru-RU" sz="2800" b="1" baseline="-25000" dirty="0" smtClean="0">
                <a:latin typeface="+mj-lt"/>
              </a:rPr>
              <a:t>пожаре </a:t>
            </a:r>
            <a:r>
              <a:rPr lang="ru-RU" sz="2800" b="1" baseline="-25000" dirty="0">
                <a:latin typeface="+mj-lt"/>
              </a:rPr>
              <a:t>взрослым.</a:t>
            </a:r>
            <a:endParaRPr lang="ru-RU" sz="2800" dirty="0">
              <a:latin typeface="+mj-lt"/>
            </a:endParaRPr>
          </a:p>
        </p:txBody>
      </p:sp>
      <p:pic>
        <p:nvPicPr>
          <p:cNvPr id="10242" name="Picture 2" descr="https://ds05.infourok.ru/uploads/ex/0cd9/0004a0b8-9620872f/hello_html_m49a070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3363838"/>
            <a:ext cx="2592288" cy="1710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1008" y="3254896"/>
            <a:ext cx="347709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baseline="-25000" dirty="0">
                <a:latin typeface="+mj-lt"/>
              </a:rPr>
              <a:t>Не оставляй в траве бутылки или осколки стекла, так как они могут сработать как линзы</a:t>
            </a:r>
          </a:p>
          <a:p>
            <a:pPr lvl="0" algn="ctr"/>
            <a:r>
              <a:rPr lang="ru-RU" sz="2800" b="1" baseline="-25000" dirty="0">
                <a:latin typeface="+mj-lt"/>
              </a:rPr>
              <a:t> и стать причиной пожара.</a:t>
            </a:r>
            <a:endParaRPr lang="ru-RU" sz="2800" dirty="0">
              <a:latin typeface="+mj-lt"/>
            </a:endParaRPr>
          </a:p>
        </p:txBody>
      </p:sp>
      <p:pic>
        <p:nvPicPr>
          <p:cNvPr id="10246" name="Picture 6" descr="http://www.cartoon.kulichki.net/nature/image/nature224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11" y="1435849"/>
            <a:ext cx="2746097" cy="19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675456" y="139311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ПОЖАРНОЙ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БЕЗОПАСНОСТИ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00" y="-106985"/>
            <a:ext cx="1441646" cy="11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0969" y="125535"/>
            <a:ext cx="36451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+mj-lt"/>
              </a:rPr>
              <a:t>30 апреля </a:t>
            </a:r>
            <a:r>
              <a:rPr lang="ru-RU" b="1" dirty="0">
                <a:latin typeface="+mj-lt"/>
              </a:rPr>
              <a:t>в России отмечается </a:t>
            </a:r>
            <a:r>
              <a:rPr lang="ru-RU" b="1" dirty="0">
                <a:solidFill>
                  <a:srgbClr val="FFFF00"/>
                </a:solidFill>
                <a:latin typeface="+mj-lt"/>
              </a:rPr>
              <a:t>День пожарной охраны</a:t>
            </a:r>
            <a:r>
              <a:rPr lang="ru-RU" b="1" dirty="0">
                <a:latin typeface="+mj-lt"/>
              </a:rPr>
              <a:t>. </a:t>
            </a:r>
          </a:p>
          <a:p>
            <a:pPr algn="ctr"/>
            <a:r>
              <a:rPr lang="ru-RU" b="1" dirty="0">
                <a:latin typeface="+mj-lt"/>
              </a:rPr>
              <a:t>Учитывая исторические традиции нашей страны и заслуги пожарной охраны, </a:t>
            </a:r>
            <a:endParaRPr lang="ru-RU" b="1" dirty="0" smtClean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ее </a:t>
            </a:r>
            <a:r>
              <a:rPr lang="ru-RU" b="1" dirty="0">
                <a:latin typeface="+mj-lt"/>
              </a:rPr>
              <a:t>вклад в обеспечение пожарной безопасности РФ, президент Борис Ельцин в апреле 1999 года издал указ, согласно которому день </a:t>
            </a:r>
            <a:endParaRPr lang="ru-RU" b="1" dirty="0" smtClean="0">
              <a:latin typeface="+mj-lt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</a:rPr>
              <a:t>30-е </a:t>
            </a:r>
            <a:r>
              <a:rPr lang="ru-RU" b="1" dirty="0">
                <a:solidFill>
                  <a:srgbClr val="FFFF00"/>
                </a:solidFill>
                <a:latin typeface="+mj-lt"/>
              </a:rPr>
              <a:t>апреля </a:t>
            </a:r>
            <a:r>
              <a:rPr lang="ru-RU" b="1" dirty="0">
                <a:latin typeface="+mj-lt"/>
              </a:rPr>
              <a:t>стал </a:t>
            </a:r>
            <a:endParaRPr lang="ru-RU" b="1" dirty="0" smtClean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официально </a:t>
            </a:r>
            <a:r>
              <a:rPr lang="ru-RU" b="1" dirty="0">
                <a:latin typeface="+mj-lt"/>
              </a:rPr>
              <a:t>считаться профессиональным праздником </a:t>
            </a:r>
            <a:r>
              <a:rPr lang="ru-RU" b="1" dirty="0" err="1">
                <a:latin typeface="+mj-lt"/>
              </a:rPr>
              <a:t>огнеборцев</a:t>
            </a:r>
            <a:r>
              <a:rPr lang="ru-RU" b="1" dirty="0">
                <a:latin typeface="+mj-lt"/>
              </a:rPr>
              <a:t> - </a:t>
            </a:r>
            <a:r>
              <a:rPr lang="ru-RU" b="1" dirty="0">
                <a:solidFill>
                  <a:srgbClr val="FFFF00"/>
                </a:solidFill>
                <a:latin typeface="+mj-lt"/>
              </a:rPr>
              <a:t>Днем работника пожарной охраны</a:t>
            </a:r>
            <a:r>
              <a:rPr lang="ru-RU" b="1" dirty="0">
                <a:latin typeface="+mj-lt"/>
              </a:rPr>
              <a:t>.</a:t>
            </a:r>
          </a:p>
        </p:txBody>
      </p:sp>
      <p:pic>
        <p:nvPicPr>
          <p:cNvPr id="1028" name="Picture 4" descr="https://www.bylkov.ru/_fr/17/6175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829"/>
            <a:ext cx="3140968" cy="49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mou9.edumsko.ru/uploads/1600/1553/section/92676/vnimanie2.jpg?15427244597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771552"/>
            <a:ext cx="2878442" cy="2520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eorgievsk.ru/upload/iblock/2c6/45025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71551"/>
            <a:ext cx="2669283" cy="2520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ya-webdesign.com/images/fireball-clipart-cartoon-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64" y="934444"/>
            <a:ext cx="23848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40" y="3867894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+mj-lt"/>
              </a:rPr>
              <a:t>Если произошел пожар не паниковать, постараться быть собранным </a:t>
            </a:r>
            <a:endParaRPr lang="ru-RU" sz="2400" b="1" dirty="0" smtClean="0">
              <a:latin typeface="+mj-lt"/>
            </a:endParaRPr>
          </a:p>
          <a:p>
            <a:pPr lvl="0" algn="ctr"/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>
                <a:latin typeface="+mj-lt"/>
              </a:rPr>
              <a:t>и внимательным.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159510" y="-68759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25717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4.infourok.ru/uploads/ex/0d02/00062781-4fd58cd5/2/im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684734"/>
            <a:ext cx="5256584" cy="26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2488" y="782438"/>
            <a:ext cx="1403594" cy="12389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+mj-lt"/>
              </a:rPr>
              <a:t>112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234947"/>
            <a:ext cx="6816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+mj-lt"/>
              </a:rPr>
              <a:t>Сообщи </a:t>
            </a:r>
            <a:r>
              <a:rPr lang="ru-RU" sz="2400" b="1" dirty="0">
                <a:latin typeface="+mj-lt"/>
              </a:rPr>
              <a:t>о пожаре взрослым.</a:t>
            </a:r>
          </a:p>
          <a:p>
            <a:pPr lvl="0" algn="ctr"/>
            <a:r>
              <a:rPr lang="ru-RU" sz="2400" b="1" dirty="0">
                <a:latin typeface="+mj-lt"/>
              </a:rPr>
              <a:t> </a:t>
            </a:r>
            <a:r>
              <a:rPr lang="ru-RU" sz="2400" b="1" dirty="0" smtClean="0">
                <a:latin typeface="+mj-lt"/>
              </a:rPr>
              <a:t>Позвони </a:t>
            </a:r>
            <a:r>
              <a:rPr lang="ru-RU" sz="2400" b="1" dirty="0">
                <a:latin typeface="+mj-lt"/>
              </a:rPr>
              <a:t>в </a:t>
            </a:r>
            <a:r>
              <a:rPr lang="ru-RU" sz="2400" b="1" dirty="0" smtClean="0">
                <a:latin typeface="+mj-lt"/>
              </a:rPr>
              <a:t>противопожарную </a:t>
            </a:r>
            <a:r>
              <a:rPr lang="ru-RU" sz="2400" b="1" dirty="0">
                <a:latin typeface="+mj-lt"/>
              </a:rPr>
              <a:t>службу </a:t>
            </a:r>
            <a:endParaRPr lang="ru-RU" sz="2400" b="1" dirty="0" smtClean="0">
              <a:latin typeface="+mj-lt"/>
            </a:endParaRPr>
          </a:p>
          <a:p>
            <a:pPr lvl="0" algn="ctr"/>
            <a:r>
              <a:rPr lang="ru-RU" sz="2400" b="1" dirty="0" smtClean="0">
                <a:latin typeface="+mj-lt"/>
              </a:rPr>
              <a:t>по </a:t>
            </a:r>
            <a:r>
              <a:rPr lang="ru-RU" sz="2400" b="1" dirty="0">
                <a:latin typeface="+mj-lt"/>
              </a:rPr>
              <a:t>телефону 101 или 112. </a:t>
            </a:r>
            <a:endParaRPr lang="ru-RU" sz="2400" b="1" dirty="0" smtClean="0">
              <a:latin typeface="+mj-lt"/>
            </a:endParaRPr>
          </a:p>
          <a:p>
            <a:pPr lvl="0" algn="ctr"/>
            <a:r>
              <a:rPr lang="ru-RU" sz="2400" b="1" dirty="0" smtClean="0">
                <a:latin typeface="+mj-lt"/>
              </a:rPr>
              <a:t>Сообщи </a:t>
            </a:r>
            <a:r>
              <a:rPr lang="ru-RU" sz="2400" b="1" dirty="0">
                <a:latin typeface="+mj-lt"/>
              </a:rPr>
              <a:t>свою фамилию, точный адрес, этаж, </a:t>
            </a:r>
            <a:r>
              <a:rPr lang="ru-RU" sz="2400" b="1" dirty="0" smtClean="0">
                <a:latin typeface="+mj-lt"/>
              </a:rPr>
              <a:t>скажи, что </a:t>
            </a:r>
            <a:r>
              <a:rPr lang="ru-RU" sz="2400" b="1" dirty="0">
                <a:latin typeface="+mj-lt"/>
              </a:rPr>
              <a:t>и где горит.</a:t>
            </a:r>
            <a:endParaRPr lang="ru-RU" sz="24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-1247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18354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72" y="4083918"/>
            <a:ext cx="60486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latin typeface="+mj-lt"/>
              </a:rPr>
              <a:t>Если </a:t>
            </a:r>
            <a:r>
              <a:rPr lang="ru-RU" sz="2600" b="1" dirty="0" smtClean="0">
                <a:latin typeface="+mj-lt"/>
              </a:rPr>
              <a:t>возможно необходимо сообщить о </a:t>
            </a:r>
            <a:r>
              <a:rPr lang="ru-RU" sz="2600" b="1" dirty="0">
                <a:latin typeface="+mj-lt"/>
              </a:rPr>
              <a:t>пожаре </a:t>
            </a:r>
            <a:r>
              <a:rPr lang="ru-RU" sz="2600" b="1" dirty="0" smtClean="0">
                <a:latin typeface="+mj-lt"/>
              </a:rPr>
              <a:t>соседям</a:t>
            </a:r>
            <a:r>
              <a:rPr lang="ru-RU" sz="2600" b="1" dirty="0">
                <a:latin typeface="+mj-lt"/>
              </a:rPr>
              <a:t>.</a:t>
            </a:r>
          </a:p>
        </p:txBody>
      </p:sp>
      <p:pic>
        <p:nvPicPr>
          <p:cNvPr id="2050" name="Picture 2" descr="https://arhivurokov.ru/kopilka/uploads/user_file_554f53fe56804/img_user_file_554f53fe56804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3314" r="4919" b="17066"/>
          <a:stretch/>
        </p:blipFill>
        <p:spPr bwMode="auto">
          <a:xfrm>
            <a:off x="476672" y="593434"/>
            <a:ext cx="6048671" cy="3490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24" y="-92546"/>
            <a:ext cx="6813376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18736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61048" y="771550"/>
            <a:ext cx="30496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latin typeface="+mj-lt"/>
              </a:rPr>
              <a:t>Небольшое возгорание можно затушить подручными средствами, огнетушителем, водой, мокрой тканью, плотным одеялом.</a:t>
            </a:r>
            <a:endParaRPr lang="ru-RU" sz="2600" dirty="0">
              <a:latin typeface="+mj-lt"/>
            </a:endParaRPr>
          </a:p>
        </p:txBody>
      </p:sp>
      <p:pic>
        <p:nvPicPr>
          <p:cNvPr id="3074" name="Picture 2" descr="http://edds.kgo66.ru/images/materials/2018/10/23/_%D0%9F%D0%A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059582"/>
            <a:ext cx="3619732" cy="288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27620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0148" y="771550"/>
            <a:ext cx="36978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+mj-lt"/>
              </a:rPr>
              <a:t>Если произошло возгорание в бытовом электроприборе, нужно выдернуть вилку </a:t>
            </a:r>
          </a:p>
          <a:p>
            <a:pPr lvl="0" algn="ctr"/>
            <a:r>
              <a:rPr lang="ru-RU" sz="2400" b="1" dirty="0">
                <a:latin typeface="+mj-lt"/>
              </a:rPr>
              <a:t>из розетки.</a:t>
            </a:r>
          </a:p>
          <a:p>
            <a:pPr lvl="0" algn="ctr"/>
            <a:endParaRPr lang="ru-RU" sz="2400" dirty="0">
              <a:latin typeface="+mj-lt"/>
            </a:endParaRPr>
          </a:p>
          <a:p>
            <a:pPr lvl="0" algn="ctr"/>
            <a:r>
              <a:rPr lang="ru-RU" sz="2400" b="1" dirty="0">
                <a:latin typeface="+mj-lt"/>
              </a:rPr>
              <a:t>После этого возгорание накрыть плотной тканью или залить водой.</a:t>
            </a:r>
            <a:endParaRPr lang="ru-RU" sz="2400" dirty="0">
              <a:latin typeface="+mj-lt"/>
            </a:endParaRPr>
          </a:p>
        </p:txBody>
      </p:sp>
      <p:pic>
        <p:nvPicPr>
          <p:cNvPr id="5122" name="Picture 2" descr="https://arhivurokov.ru/multiurok/html/2017/04/12/s_58edfad4b9178/610317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419622"/>
            <a:ext cx="3217110" cy="3082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30708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462" y="843171"/>
            <a:ext cx="2773379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baseline="-25000" dirty="0">
                <a:latin typeface="+mj-lt"/>
              </a:rPr>
              <a:t>Нельзя оставаться </a:t>
            </a:r>
          </a:p>
          <a:p>
            <a:pPr algn="ctr"/>
            <a:r>
              <a:rPr lang="ru-RU" sz="2800" b="1" baseline="-25000" dirty="0">
                <a:latin typeface="+mj-lt"/>
              </a:rPr>
              <a:t>в горящем помещении и прятаться в шкафы или иные предметы мебели. </a:t>
            </a:r>
          </a:p>
          <a:p>
            <a:pPr algn="ctr"/>
            <a:endParaRPr lang="ru-RU" sz="2800" b="1" baseline="-25000" dirty="0">
              <a:latin typeface="+mj-lt"/>
            </a:endParaRPr>
          </a:p>
          <a:p>
            <a:pPr algn="ctr"/>
            <a:r>
              <a:rPr lang="ru-RU" sz="2800" b="1" baseline="-25000" dirty="0">
                <a:latin typeface="+mj-lt"/>
              </a:rPr>
              <a:t>Если пожар случился</a:t>
            </a:r>
          </a:p>
          <a:p>
            <a:pPr algn="ctr"/>
            <a:r>
              <a:rPr lang="ru-RU" sz="2800" b="1" baseline="-25000" dirty="0">
                <a:latin typeface="+mj-lt"/>
              </a:rPr>
              <a:t> в квартире, нужно срочно ее покинуть, закрыв за собой дверь. </a:t>
            </a:r>
            <a:endParaRPr lang="ru-RU" sz="2800" dirty="0">
              <a:latin typeface="+mj-lt"/>
            </a:endParaRPr>
          </a:p>
        </p:txBody>
      </p:sp>
      <p:pic>
        <p:nvPicPr>
          <p:cNvPr id="12290" name="Picture 2" descr="https://arhivurokov.ru/kopilka/uploads/user_file_554f53fe56804/img_user_file_554f53fe56804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5489" r="9685" b="24010"/>
          <a:stretch/>
        </p:blipFill>
        <p:spPr bwMode="auto">
          <a:xfrm>
            <a:off x="124041" y="1091402"/>
            <a:ext cx="3925374" cy="3186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25" y="1"/>
            <a:ext cx="6813376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42316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32" y="3363838"/>
            <a:ext cx="6635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baseline="-25000" dirty="0">
                <a:latin typeface="+mj-lt"/>
              </a:rPr>
              <a:t>Если в помещении есть дети, их необходимо вывести</a:t>
            </a:r>
            <a:r>
              <a:rPr lang="ru-RU" sz="2800" b="1" baseline="-25000" dirty="0" smtClean="0">
                <a:latin typeface="+mj-lt"/>
              </a:rPr>
              <a:t>.  </a:t>
            </a:r>
            <a:r>
              <a:rPr lang="ru-RU" sz="2800" b="1" baseline="-25000" dirty="0">
                <a:latin typeface="+mj-lt"/>
              </a:rPr>
              <a:t>Если путь к выходу лежит через горящую комнату, </a:t>
            </a:r>
            <a:r>
              <a:rPr lang="ru-RU" sz="2800" b="1" baseline="-25000" dirty="0" smtClean="0">
                <a:latin typeface="+mj-lt"/>
              </a:rPr>
              <a:t>то </a:t>
            </a:r>
            <a:r>
              <a:rPr lang="ru-RU" sz="2800" b="1" baseline="-25000" dirty="0">
                <a:latin typeface="+mj-lt"/>
              </a:rPr>
              <a:t>необходимо закрыть в нее дверь и звать </a:t>
            </a:r>
          </a:p>
          <a:p>
            <a:pPr algn="ctr"/>
            <a:r>
              <a:rPr lang="ru-RU" sz="2800" b="1" baseline="-25000" dirty="0">
                <a:latin typeface="+mj-lt"/>
              </a:rPr>
              <a:t>на помощь через окно.</a:t>
            </a:r>
            <a:endParaRPr lang="ru-RU" sz="2800" dirty="0">
              <a:latin typeface="+mj-lt"/>
            </a:endParaRPr>
          </a:p>
        </p:txBody>
      </p:sp>
      <p:pic>
        <p:nvPicPr>
          <p:cNvPr id="13318" name="Picture 6" descr="http://900igr.net/datai/obg/Pozhary-urok/0008-007-Pozhar-v-zhilisc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/>
          <a:stretch/>
        </p:blipFill>
        <p:spPr bwMode="auto">
          <a:xfrm>
            <a:off x="116631" y="840207"/>
            <a:ext cx="2304257" cy="184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  <p:pic>
        <p:nvPicPr>
          <p:cNvPr id="13314" name="Picture 2" descr="https://fs00.infourok.ru/images/doc/240/190565/1/hello_html_23c57b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3816" r="4599" b="22598"/>
          <a:stretch/>
        </p:blipFill>
        <p:spPr bwMode="auto">
          <a:xfrm>
            <a:off x="2132856" y="1250897"/>
            <a:ext cx="2033574" cy="2112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m0-tub-ru.yandex.net/i?id=c1b6747b844ebb1e1649753db4f184df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/>
          <a:stretch/>
        </p:blipFill>
        <p:spPr bwMode="auto">
          <a:xfrm>
            <a:off x="4005064" y="771550"/>
            <a:ext cx="276038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2825" y="915566"/>
            <a:ext cx="286738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latin typeface="+mj-lt"/>
              </a:rPr>
              <a:t>Дым не менее опасен, чем огонь. </a:t>
            </a:r>
          </a:p>
          <a:p>
            <a:pPr lvl="0" algn="ctr"/>
            <a:r>
              <a:rPr lang="ru-RU" sz="2200" b="1" dirty="0">
                <a:latin typeface="+mj-lt"/>
              </a:rPr>
              <a:t>Если в помещении дым, нужно закрыть нос и рот влажным платком или шарфом, лечь на пол и ползком пробираться к выходу – внизу </a:t>
            </a:r>
            <a:r>
              <a:rPr lang="ru-RU" sz="2400" b="1" dirty="0">
                <a:latin typeface="+mj-lt"/>
              </a:rPr>
              <a:t>дыма меньше.</a:t>
            </a:r>
            <a:endParaRPr lang="ru-RU" sz="2400" dirty="0">
              <a:latin typeface="+mj-lt"/>
            </a:endParaRPr>
          </a:p>
        </p:txBody>
      </p:sp>
      <p:pic>
        <p:nvPicPr>
          <p:cNvPr id="4098" name="Picture 2" descr="https://polzablog.ru/wp-content/uploads/2018/04/chto-delat-pri-pozhare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22379" r="9418" b="5662"/>
          <a:stretch/>
        </p:blipFill>
        <p:spPr bwMode="auto">
          <a:xfrm>
            <a:off x="204535" y="1059582"/>
            <a:ext cx="3758290" cy="334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30754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9943" y="665443"/>
            <a:ext cx="3600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+mj-lt"/>
              </a:rPr>
              <a:t>Если пожаром охвачена одна из комнат, нужно плотно закрыть дверь горящей комнаты </a:t>
            </a:r>
            <a:endParaRPr lang="ru-RU" sz="2400" b="1" dirty="0" smtClean="0">
              <a:latin typeface="+mj-lt"/>
            </a:endParaRPr>
          </a:p>
          <a:p>
            <a:pPr lvl="0" algn="ctr"/>
            <a:r>
              <a:rPr lang="ru-RU" sz="2400" b="1" dirty="0" smtClean="0">
                <a:latin typeface="+mj-lt"/>
              </a:rPr>
              <a:t>и </a:t>
            </a:r>
            <a:r>
              <a:rPr lang="ru-RU" sz="2400" b="1" dirty="0">
                <a:latin typeface="+mj-lt"/>
              </a:rPr>
              <a:t>постараться уплотнить дверь, смоченными</a:t>
            </a:r>
          </a:p>
          <a:p>
            <a:pPr lvl="0" algn="ctr"/>
            <a:r>
              <a:rPr lang="ru-RU" sz="2400" b="1" dirty="0">
                <a:latin typeface="+mj-lt"/>
              </a:rPr>
              <a:t> в воде тряпками</a:t>
            </a:r>
            <a:r>
              <a:rPr lang="ru-RU" sz="2400" b="1" dirty="0" smtClean="0">
                <a:latin typeface="+mj-lt"/>
              </a:rPr>
              <a:t>, </a:t>
            </a:r>
            <a:r>
              <a:rPr lang="ru-RU" sz="2400" b="1" dirty="0">
                <a:latin typeface="+mj-lt"/>
              </a:rPr>
              <a:t>там, где есть щели, чтобы </a:t>
            </a:r>
          </a:p>
          <a:p>
            <a:pPr lvl="0" algn="ctr"/>
            <a:r>
              <a:rPr lang="ru-RU" sz="2400" b="1" dirty="0">
                <a:latin typeface="+mj-lt"/>
              </a:rPr>
              <a:t>не проходил дым.</a:t>
            </a:r>
            <a:endParaRPr lang="ru-RU" sz="2400" dirty="0">
              <a:latin typeface="+mj-lt"/>
            </a:endParaRPr>
          </a:p>
        </p:txBody>
      </p:sp>
      <p:pic>
        <p:nvPicPr>
          <p:cNvPr id="6146" name="Picture 2" descr="http://school-zarya.ru/bezopasnost/pozha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0" y="1131590"/>
            <a:ext cx="3163314" cy="276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179512" y="-20538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23512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32" y="2787774"/>
            <a:ext cx="6768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latin typeface="+mj-lt"/>
              </a:rPr>
              <a:t>Если придется пробираться через помещение охваченное огнем, нужно облить себя водой, намочить одеяло или покрывало, накрыться им, набрать в легкие воздуха, постараться задержать дыхание и как можно быстрее преодолеть опасное место.</a:t>
            </a:r>
            <a:endParaRPr lang="ru-RU" sz="2200" dirty="0">
              <a:latin typeface="+mj-lt"/>
            </a:endParaRPr>
          </a:p>
        </p:txBody>
      </p:sp>
      <p:pic>
        <p:nvPicPr>
          <p:cNvPr id="7170" name="Picture 2" descr="https://azbyka.ru/zdorovie/wp-content/uploads/2016/09/image016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52"/>
          <a:stretch/>
        </p:blipFill>
        <p:spPr bwMode="auto">
          <a:xfrm>
            <a:off x="116632" y="667652"/>
            <a:ext cx="6696744" cy="204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51048" y="-18329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3699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485" y="123478"/>
            <a:ext cx="35283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В России пожарная служба является одной </a:t>
            </a:r>
            <a:r>
              <a:rPr lang="ru-RU" sz="2400" b="1" dirty="0" smtClean="0">
                <a:latin typeface="+mj-lt"/>
              </a:rPr>
              <a:t>из </a:t>
            </a:r>
            <a:r>
              <a:rPr lang="ru-RU" sz="2400" b="1" dirty="0">
                <a:latin typeface="+mj-lt"/>
              </a:rPr>
              <a:t>самых старых государственных служб. </a:t>
            </a:r>
          </a:p>
          <a:p>
            <a:pPr algn="ctr"/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В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1504 году </a:t>
            </a:r>
            <a:endParaRPr lang="ru-RU" sz="2400" b="1" dirty="0" smtClean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в </a:t>
            </a:r>
            <a:r>
              <a:rPr lang="ru-RU" sz="2400" b="1" dirty="0">
                <a:latin typeface="+mj-lt"/>
              </a:rPr>
              <a:t>Москве</a:t>
            </a:r>
            <a:r>
              <a:rPr lang="ru-RU" sz="2400" b="1" dirty="0" smtClean="0">
                <a:latin typeface="+mj-lt"/>
              </a:rPr>
              <a:t>, </a:t>
            </a:r>
            <a:r>
              <a:rPr lang="ru-RU" sz="2400" b="1" dirty="0">
                <a:latin typeface="+mj-lt"/>
              </a:rPr>
              <a:t>во времена правления Ивана III, была сформирована пожарно сторожевая охрана</a:t>
            </a:r>
            <a:r>
              <a:rPr lang="ru-RU" sz="2400" dirty="0">
                <a:latin typeface="+mj-lt"/>
              </a:rPr>
              <a:t>.</a:t>
            </a:r>
          </a:p>
        </p:txBody>
      </p:sp>
      <p:pic>
        <p:nvPicPr>
          <p:cNvPr id="3" name="Picture 2" descr="http://www.lgz.ru/upload/iblock/862/8627b917aaeeaf3efdf374d86b4d0d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39502"/>
            <a:ext cx="3013109" cy="4072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1.infourok.ru/uploads/ex/0bed/0000811c-29b34389/img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35201" r="51273" b="7486"/>
          <a:stretch/>
        </p:blipFill>
        <p:spPr bwMode="auto">
          <a:xfrm>
            <a:off x="332656" y="704507"/>
            <a:ext cx="3347300" cy="3016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81120" y="987574"/>
            <a:ext cx="3098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latin typeface="+mj-lt"/>
              </a:rPr>
              <a:t>Во время пожара </a:t>
            </a:r>
          </a:p>
          <a:p>
            <a:pPr lvl="0" algn="ctr"/>
            <a:r>
              <a:rPr lang="ru-RU" sz="2600" b="1" dirty="0">
                <a:latin typeface="+mj-lt"/>
              </a:rPr>
              <a:t>в подъезде лифт </a:t>
            </a:r>
          </a:p>
          <a:p>
            <a:pPr lvl="0" algn="ctr"/>
            <a:r>
              <a:rPr lang="ru-RU" sz="2600" b="1" dirty="0">
                <a:latin typeface="+mj-lt"/>
              </a:rPr>
              <a:t>может отключиться, поэтому пользоваться </a:t>
            </a:r>
          </a:p>
          <a:p>
            <a:pPr lvl="0" algn="ctr"/>
            <a:r>
              <a:rPr lang="ru-RU" sz="2600" b="1" dirty="0">
                <a:latin typeface="+mj-lt"/>
              </a:rPr>
              <a:t>им нельзя </a:t>
            </a:r>
          </a:p>
          <a:p>
            <a:pPr lvl="0" algn="ctr"/>
            <a:r>
              <a:rPr lang="ru-RU" sz="2600" b="1" dirty="0">
                <a:latin typeface="+mj-lt"/>
              </a:rPr>
              <a:t>ни в коем </a:t>
            </a:r>
            <a:endParaRPr lang="ru-RU" sz="2600" b="1" dirty="0" smtClean="0">
              <a:latin typeface="+mj-lt"/>
            </a:endParaRPr>
          </a:p>
          <a:p>
            <a:pPr lvl="0" algn="ctr"/>
            <a:r>
              <a:rPr lang="ru-RU" sz="2600" b="1" dirty="0" smtClean="0">
                <a:latin typeface="+mj-lt"/>
              </a:rPr>
              <a:t>случае</a:t>
            </a:r>
            <a:r>
              <a:rPr lang="ru-RU" sz="2600" b="1" dirty="0">
                <a:latin typeface="+mj-lt"/>
              </a:rPr>
              <a:t>.</a:t>
            </a:r>
            <a:endParaRPr lang="ru-RU" sz="2600" dirty="0">
              <a:latin typeface="+mj-lt"/>
            </a:endParaRPr>
          </a:p>
        </p:txBody>
      </p:sp>
      <p:pic>
        <p:nvPicPr>
          <p:cNvPr id="9220" name="Picture 4" descr="https://tablichkionline.ru/images/watermarked/1/detailed/2/SCS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" y="3219822"/>
            <a:ext cx="1899854" cy="15761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587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32" y="3579862"/>
            <a:ext cx="68133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+mj-lt"/>
              </a:rPr>
              <a:t>Если нет возможности </a:t>
            </a:r>
            <a:r>
              <a:rPr lang="ru-RU" sz="2600" b="1" dirty="0" smtClean="0">
                <a:latin typeface="+mj-lt"/>
              </a:rPr>
              <a:t>выбраться</a:t>
            </a:r>
          </a:p>
          <a:p>
            <a:pPr algn="ctr"/>
            <a:r>
              <a:rPr lang="ru-RU" sz="2600" b="1" dirty="0" smtClean="0">
                <a:latin typeface="+mj-lt"/>
              </a:rPr>
              <a:t> </a:t>
            </a:r>
            <a:r>
              <a:rPr lang="ru-RU" sz="2600" b="1" dirty="0">
                <a:latin typeface="+mj-lt"/>
              </a:rPr>
              <a:t>из горящей квартиры, надо выйти на балкон, </a:t>
            </a:r>
            <a:r>
              <a:rPr lang="ru-RU" sz="2600" b="1" dirty="0" smtClean="0">
                <a:latin typeface="+mj-lt"/>
              </a:rPr>
              <a:t>плотно </a:t>
            </a:r>
            <a:r>
              <a:rPr lang="ru-RU" sz="2600" b="1" dirty="0">
                <a:latin typeface="+mj-lt"/>
              </a:rPr>
              <a:t>закрыв за собой дверь. </a:t>
            </a:r>
            <a:endParaRPr lang="ru-RU" sz="2600" dirty="0">
              <a:latin typeface="+mj-lt"/>
            </a:endParaRPr>
          </a:p>
        </p:txBody>
      </p:sp>
      <p:pic>
        <p:nvPicPr>
          <p:cNvPr id="8196" name="Picture 4" descr="https://i.ytimg.com/vi/txYesR3I6sk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b="12202"/>
          <a:stretch/>
        </p:blipFill>
        <p:spPr bwMode="auto">
          <a:xfrm>
            <a:off x="692696" y="623240"/>
            <a:ext cx="5292080" cy="2855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3336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olie.info/upload/iblock/8ff/8ff64c3728ac401af75947b12eefe9c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6964"/>
          <a:stretch/>
        </p:blipFill>
        <p:spPr bwMode="auto">
          <a:xfrm>
            <a:off x="188640" y="1131590"/>
            <a:ext cx="301019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8960" y="663820"/>
            <a:ext cx="37890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baseline="-25000" dirty="0">
                <a:latin typeface="+mj-lt"/>
              </a:rPr>
              <a:t>Если горит одежда</a:t>
            </a:r>
            <a:r>
              <a:rPr lang="ru-RU" sz="2400" b="1" baseline="-25000" dirty="0" smtClean="0">
                <a:latin typeface="+mj-lt"/>
              </a:rPr>
              <a:t>,</a:t>
            </a:r>
          </a:p>
          <a:p>
            <a:pPr lvl="0" algn="ctr"/>
            <a:r>
              <a:rPr lang="ru-RU" sz="2400" b="1" baseline="-25000" dirty="0" smtClean="0">
                <a:latin typeface="+mj-lt"/>
              </a:rPr>
              <a:t> </a:t>
            </a:r>
            <a:r>
              <a:rPr lang="ru-RU" sz="2400" b="1" baseline="-25000" dirty="0">
                <a:latin typeface="+mj-lt"/>
              </a:rPr>
              <a:t>ни </a:t>
            </a:r>
            <a:r>
              <a:rPr lang="ru-RU" sz="2400" b="1" baseline="-25000" dirty="0" smtClean="0">
                <a:latin typeface="+mj-lt"/>
              </a:rPr>
              <a:t>в </a:t>
            </a:r>
            <a:r>
              <a:rPr lang="ru-RU" sz="2400" b="1" baseline="-25000" dirty="0">
                <a:latin typeface="+mj-lt"/>
              </a:rPr>
              <a:t>коем случае не пытайтесь бежать, огонь будет разгораться еще сильнее.</a:t>
            </a:r>
            <a:endParaRPr lang="ru-RU" sz="2400" dirty="0">
              <a:latin typeface="+mj-lt"/>
            </a:endParaRPr>
          </a:p>
          <a:p>
            <a:pPr lvl="0" algn="ctr"/>
            <a:r>
              <a:rPr lang="ru-RU" sz="2400" b="1" baseline="-25000" dirty="0">
                <a:latin typeface="+mj-lt"/>
              </a:rPr>
              <a:t>Нужно как можно быстрее сбросить горящую одежду, постараться сбить пламя – падайте на </a:t>
            </a:r>
            <a:r>
              <a:rPr lang="ru-RU" sz="2400" b="1" baseline="-25000" dirty="0" smtClean="0">
                <a:latin typeface="+mj-lt"/>
              </a:rPr>
              <a:t>землю</a:t>
            </a:r>
          </a:p>
          <a:p>
            <a:pPr lvl="0" algn="ctr"/>
            <a:r>
              <a:rPr lang="ru-RU" sz="2400" b="1" baseline="-25000" dirty="0" smtClean="0">
                <a:latin typeface="+mj-lt"/>
              </a:rPr>
              <a:t> </a:t>
            </a:r>
            <a:r>
              <a:rPr lang="ru-RU" sz="2400" b="1" baseline="-25000" dirty="0">
                <a:latin typeface="+mj-lt"/>
              </a:rPr>
              <a:t>и катайтесь.</a:t>
            </a:r>
            <a:endParaRPr lang="ru-RU" sz="2400" dirty="0">
              <a:latin typeface="+mj-lt"/>
            </a:endParaRPr>
          </a:p>
          <a:p>
            <a:pPr lvl="0" algn="ctr"/>
            <a:endParaRPr lang="ru-RU" sz="2400" b="1" baseline="-25000" dirty="0">
              <a:latin typeface="+mj-lt"/>
            </a:endParaRPr>
          </a:p>
          <a:p>
            <a:pPr lvl="0" algn="ctr"/>
            <a:r>
              <a:rPr lang="ru-RU" sz="2400" b="1" baseline="-25000" dirty="0">
                <a:latin typeface="+mj-lt"/>
              </a:rPr>
              <a:t>Если находитесь в помещении, можно набросить на себя какую-нибудь плотную ткань (одеяло, покрывало, пальто), только оставляйте открытой голову, </a:t>
            </a:r>
            <a:endParaRPr lang="ru-RU" sz="2400" b="1" baseline="-25000" dirty="0" smtClean="0">
              <a:latin typeface="+mj-lt"/>
            </a:endParaRPr>
          </a:p>
          <a:p>
            <a:pPr lvl="0" algn="ctr"/>
            <a:r>
              <a:rPr lang="ru-RU" sz="2400" b="1" baseline="-25000" dirty="0" smtClean="0">
                <a:latin typeface="+mj-lt"/>
              </a:rPr>
              <a:t>чтобы </a:t>
            </a:r>
            <a:r>
              <a:rPr lang="ru-RU" sz="2400" b="1" baseline="-25000" dirty="0">
                <a:latin typeface="+mj-lt"/>
              </a:rPr>
              <a:t>не задохнуться дымом.</a:t>
            </a:r>
            <a:endParaRPr lang="ru-RU" sz="24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1"/>
            <a:ext cx="6858000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ПОВЕДЕНИЯ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463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665" y="195487"/>
            <a:ext cx="9142873" cy="685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ПРАВИЛА ОКАЗАНИЯ </a:t>
            </a:r>
          </a:p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ПЕРВОЙ ПОМОЩИ</a:t>
            </a:r>
          </a:p>
        </p:txBody>
      </p:sp>
      <p:pic>
        <p:nvPicPr>
          <p:cNvPr id="11266" name="Picture 2" descr="http://www.sosh5-ugansk.ru/storage/app/uploads/public/589/776/955/58977695553cc914465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72" y="1163432"/>
            <a:ext cx="4434708" cy="349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6672" y="1571885"/>
            <a:ext cx="1637211" cy="12930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+mj-lt"/>
              </a:rPr>
              <a:t>112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8639" y="3219822"/>
            <a:ext cx="1604059" cy="12961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+mj-lt"/>
              </a:rPr>
              <a:t>103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" y="35905"/>
            <a:ext cx="1765444" cy="1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17" y="627534"/>
            <a:ext cx="6741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i="1" dirty="0">
                <a:solidFill>
                  <a:schemeClr val="bg1"/>
                </a:solidFill>
              </a:rPr>
              <a:t>					</a:t>
            </a:r>
          </a:p>
          <a:p>
            <a:pPr algn="ctr"/>
            <a:r>
              <a:rPr lang="ru-RU" sz="6600" i="1" dirty="0">
                <a:solidFill>
                  <a:schemeClr val="bg1"/>
                </a:solidFill>
              </a:rPr>
              <a:t>	</a:t>
            </a:r>
            <a:r>
              <a:rPr lang="ru-RU" sz="6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Благодарю </a:t>
            </a:r>
          </a:p>
          <a:p>
            <a:pPr algn="ctr"/>
            <a:r>
              <a:rPr lang="ru-RU" sz="6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за внимание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2656" y="252017"/>
            <a:ext cx="792088" cy="6635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84" y="0"/>
            <a:ext cx="1512168" cy="16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1106" y="339502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Иван Грозный</a:t>
            </a:r>
          </a:p>
          <a:p>
            <a:pPr algn="ctr"/>
            <a:r>
              <a:rPr lang="ru-RU" sz="2400" b="1" dirty="0">
                <a:latin typeface="+mj-lt"/>
              </a:rPr>
              <a:t> в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1549 году </a:t>
            </a:r>
            <a:r>
              <a:rPr lang="ru-RU" sz="2400" b="1" dirty="0">
                <a:latin typeface="+mj-lt"/>
              </a:rPr>
              <a:t>издал Указ, касавшийся пожарной безопасности. </a:t>
            </a:r>
          </a:p>
          <a:p>
            <a:pPr algn="ctr"/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Этот документ обязывал обывателей иметь </a:t>
            </a:r>
          </a:p>
          <a:p>
            <a:pPr algn="ctr"/>
            <a:r>
              <a:rPr lang="ru-RU" sz="2400" b="1" dirty="0">
                <a:latin typeface="+mj-lt"/>
              </a:rPr>
              <a:t>в каждом жилище средства для тушения пожаров.</a:t>
            </a:r>
          </a:p>
        </p:txBody>
      </p:sp>
      <p:pic>
        <p:nvPicPr>
          <p:cNvPr id="2050" name="Picture 2" descr="https://econet.ru/uploads/pictures/472029/content_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39502"/>
            <a:ext cx="3339501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lexis I of Russia (1670-1680s, GIM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20340"/>
            <a:ext cx="3306306" cy="4574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0930" y="68531"/>
            <a:ext cx="33843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+mj-lt"/>
              </a:rPr>
              <a:t>17 апреля 1649 года </a:t>
            </a:r>
          </a:p>
          <a:p>
            <a:pPr algn="ctr"/>
            <a:r>
              <a:rPr lang="ru-RU" b="1" dirty="0">
                <a:latin typeface="+mj-lt"/>
              </a:rPr>
              <a:t>царь Алексей Михайлович Романов подписал </a:t>
            </a:r>
            <a:r>
              <a:rPr lang="ru-RU" b="1" dirty="0">
                <a:solidFill>
                  <a:srgbClr val="FFFF00"/>
                </a:solidFill>
                <a:latin typeface="+mj-lt"/>
              </a:rPr>
              <a:t>Указ "О Градском благочинии"</a:t>
            </a:r>
            <a:r>
              <a:rPr lang="ru-RU" b="1" dirty="0">
                <a:latin typeface="+mj-lt"/>
              </a:rPr>
              <a:t>, который заложил </a:t>
            </a:r>
            <a:endParaRPr lang="ru-RU" b="1" dirty="0" smtClean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основы </a:t>
            </a:r>
            <a:r>
              <a:rPr lang="ru-RU" b="1" dirty="0">
                <a:latin typeface="+mj-lt"/>
              </a:rPr>
              <a:t>создания первой российской противопожарной службы.</a:t>
            </a:r>
          </a:p>
          <a:p>
            <a:pPr algn="ctr"/>
            <a:endParaRPr lang="ru-RU" b="1" dirty="0">
              <a:latin typeface="+mj-lt"/>
            </a:endParaRPr>
          </a:p>
          <a:p>
            <a:pPr algn="ctr"/>
            <a:r>
              <a:rPr lang="ru-RU" b="1" dirty="0">
                <a:latin typeface="+mj-lt"/>
              </a:rPr>
              <a:t> В указе был установлен строгий порядок при тушении пожаров в Москве, введено постоянное дежурство, а пожарным дозорам предоставлено право наказывать жителей столицы за нарушения правил обращения с огнем.</a:t>
            </a:r>
          </a:p>
        </p:txBody>
      </p:sp>
    </p:spTree>
    <p:extLst>
      <p:ext uri="{BB962C8B-B14F-4D97-AF65-F5344CB8AC3E}">
        <p14:creationId xmlns:p14="http://schemas.microsoft.com/office/powerpoint/2010/main" val="6245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03448" y="1563638"/>
            <a:ext cx="8208912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ПОЖАРНАЯ БЕЗОПАСНОСТЬ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6" b="88514" l="31738" r="67642"/>
                    </a14:imgEffect>
                  </a14:imgLayer>
                </a14:imgProps>
              </a:ext>
            </a:extLst>
          </a:blip>
          <a:srcRect l="27289" t="36704" r="27764" b="11303"/>
          <a:stretch/>
        </p:blipFill>
        <p:spPr>
          <a:xfrm>
            <a:off x="-171400" y="-164554"/>
            <a:ext cx="175323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62" y="-17282"/>
            <a:ext cx="7101408" cy="817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Основные причины пожаров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30166" y="935573"/>
            <a:ext cx="300149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baseline="-25000" dirty="0">
                <a:latin typeface="+mj-lt"/>
              </a:rPr>
              <a:t>Нарушение правил эксплуатации </a:t>
            </a:r>
          </a:p>
          <a:p>
            <a:pPr algn="ctr"/>
            <a:r>
              <a:rPr lang="ru-RU" sz="3400" b="1" baseline="-25000" dirty="0">
                <a:latin typeface="+mj-lt"/>
              </a:rPr>
              <a:t>электрических </a:t>
            </a:r>
          </a:p>
          <a:p>
            <a:pPr algn="ctr"/>
            <a:r>
              <a:rPr lang="ru-RU" sz="3400" b="1" baseline="-25000" dirty="0">
                <a:latin typeface="+mj-lt"/>
              </a:rPr>
              <a:t>приборов.</a:t>
            </a:r>
            <a:endParaRPr lang="ru-RU" sz="3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712" y="2715766"/>
            <a:ext cx="324036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latin typeface="+mj-lt"/>
              </a:rPr>
              <a:t>Использование электроприборов</a:t>
            </a:r>
          </a:p>
          <a:p>
            <a:pPr algn="ctr"/>
            <a:r>
              <a:rPr lang="ru-RU" sz="3200" b="1" baseline="-25000" dirty="0">
                <a:latin typeface="+mj-lt"/>
              </a:rPr>
              <a:t> и розеток даже </a:t>
            </a:r>
          </a:p>
          <a:p>
            <a:pPr algn="ctr"/>
            <a:r>
              <a:rPr lang="ru-RU" sz="3200" b="1" baseline="-25000" dirty="0">
                <a:latin typeface="+mj-lt"/>
              </a:rPr>
              <a:t>с незначительной</a:t>
            </a:r>
          </a:p>
          <a:p>
            <a:pPr algn="ctr"/>
            <a:r>
              <a:rPr lang="ru-RU" sz="3200" b="1" baseline="-25000" dirty="0">
                <a:latin typeface="+mj-lt"/>
              </a:rPr>
              <a:t> поломкой.</a:t>
            </a:r>
            <a:endParaRPr lang="ru-RU" sz="3200" b="1" dirty="0">
              <a:latin typeface="+mj-lt"/>
            </a:endParaRPr>
          </a:p>
        </p:txBody>
      </p:sp>
      <p:pic>
        <p:nvPicPr>
          <p:cNvPr id="3076" name="Picture 4" descr="https://vse-e.com/uploads/rabota_s_elektropryborami.jpg?1474373234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8" y="1132827"/>
            <a:ext cx="3595753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chool3vileiyka.edu.minskregion.by/gallery/8/24655151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2849560"/>
            <a:ext cx="3122810" cy="2098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264" y="149873"/>
            <a:ext cx="907546" cy="9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731" y="3155323"/>
            <a:ext cx="3053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latin typeface="+mj-lt"/>
              </a:rPr>
              <a:t>Использование нескольких мощных электроприборов одновременно.</a:t>
            </a:r>
            <a:endParaRPr lang="ru-RU" sz="32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1706" y="531444"/>
            <a:ext cx="3307654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latin typeface="+mj-lt"/>
              </a:rPr>
              <a:t>Неосторожное обращение </a:t>
            </a:r>
            <a:r>
              <a:rPr lang="ru-RU" sz="3200" b="1" baseline="-25000" dirty="0" smtClean="0">
                <a:latin typeface="+mj-lt"/>
              </a:rPr>
              <a:t>с </a:t>
            </a:r>
            <a:r>
              <a:rPr lang="ru-RU" sz="3200" b="1" baseline="-25000" dirty="0">
                <a:latin typeface="+mj-lt"/>
              </a:rPr>
              <a:t>огнем </a:t>
            </a:r>
          </a:p>
          <a:p>
            <a:pPr algn="ctr"/>
            <a:r>
              <a:rPr lang="ru-RU" sz="3200" b="1" baseline="-25000" dirty="0">
                <a:latin typeface="+mj-lt"/>
              </a:rPr>
              <a:t>(разведение костров, использование для их </a:t>
            </a:r>
          </a:p>
          <a:p>
            <a:pPr algn="ctr"/>
            <a:r>
              <a:rPr lang="ru-RU" sz="3200" b="1" baseline="-25000" dirty="0">
                <a:latin typeface="+mj-lt"/>
              </a:rPr>
              <a:t>разжигания горючих веществ</a:t>
            </a:r>
            <a:r>
              <a:rPr lang="ru-RU" sz="3200" b="1" baseline="-25000" dirty="0" smtClean="0">
                <a:latin typeface="+mj-lt"/>
              </a:rPr>
              <a:t>).</a:t>
            </a:r>
            <a:endParaRPr lang="ru-RU" sz="3200" dirty="0">
              <a:latin typeface="+mj-lt"/>
            </a:endParaRPr>
          </a:p>
        </p:txBody>
      </p:sp>
      <p:pic>
        <p:nvPicPr>
          <p:cNvPr id="6146" name="Picture 2" descr="http://www.yugtelekabel.ru/images/stories/img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25649" r="11603" b="13135"/>
          <a:stretch/>
        </p:blipFill>
        <p:spPr bwMode="auto">
          <a:xfrm>
            <a:off x="96881" y="1131589"/>
            <a:ext cx="3120809" cy="2023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4.infourok.ru/uploads/ex/0d1c/000acf03-08c7e2a4/640/img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24834" r="4818" b="12274"/>
          <a:stretch/>
        </p:blipFill>
        <p:spPr bwMode="auto">
          <a:xfrm>
            <a:off x="3323345" y="2859783"/>
            <a:ext cx="3384376" cy="2108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" y="98880"/>
            <a:ext cx="908383" cy="9083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4664" y="-187453"/>
            <a:ext cx="7101408" cy="817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Основные причины пожаров</a:t>
            </a:r>
          </a:p>
        </p:txBody>
      </p:sp>
    </p:spTree>
    <p:extLst>
      <p:ext uri="{BB962C8B-B14F-4D97-AF65-F5344CB8AC3E}">
        <p14:creationId xmlns:p14="http://schemas.microsoft.com/office/powerpoint/2010/main" val="34007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787" y="1031861"/>
            <a:ext cx="2893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baseline="-25000" dirty="0">
                <a:latin typeface="+mj-lt"/>
              </a:rPr>
              <a:t>Забытые включенные </a:t>
            </a:r>
          </a:p>
          <a:p>
            <a:pPr algn="ctr"/>
            <a:r>
              <a:rPr lang="ru-RU" sz="3600" b="1" baseline="-25000" dirty="0">
                <a:latin typeface="+mj-lt"/>
              </a:rPr>
              <a:t>электроприборы.</a:t>
            </a:r>
            <a:endParaRPr lang="ru-RU" sz="36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0295" y="3003798"/>
            <a:ext cx="3168352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latin typeface="+mj-lt"/>
              </a:rPr>
              <a:t>Неаккуратное обращение </a:t>
            </a:r>
          </a:p>
          <a:p>
            <a:pPr algn="ctr"/>
            <a:r>
              <a:rPr lang="ru-RU" sz="3200" b="1" baseline="-25000" dirty="0">
                <a:latin typeface="+mj-lt"/>
              </a:rPr>
              <a:t>с огнеопасными игрушками (петарды, хлопушки и др.).</a:t>
            </a:r>
            <a:endParaRPr lang="ru-RU" sz="3200" dirty="0">
              <a:latin typeface="+mj-lt"/>
            </a:endParaRPr>
          </a:p>
        </p:txBody>
      </p:sp>
      <p:pic>
        <p:nvPicPr>
          <p:cNvPr id="5122" name="Picture 2" descr="http://www.tribunapracy.by/wp-content/uploads/2016/03/listovka_4-744x4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12486" r="1820"/>
          <a:stretch/>
        </p:blipFill>
        <p:spPr bwMode="auto">
          <a:xfrm>
            <a:off x="189531" y="2580268"/>
            <a:ext cx="3318811" cy="2321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aouschool48.ru/upload/medialibrary/681/6812bf4d15a9d89e72f284024f5322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7941" r="36613" b="28733"/>
          <a:stretch/>
        </p:blipFill>
        <p:spPr bwMode="auto">
          <a:xfrm>
            <a:off x="3590295" y="915566"/>
            <a:ext cx="3004446" cy="2159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4" y="123478"/>
            <a:ext cx="908383" cy="9083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2656" y="-83605"/>
            <a:ext cx="7101408" cy="817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Основные причины пожаров</a:t>
            </a:r>
          </a:p>
        </p:txBody>
      </p:sp>
    </p:spTree>
    <p:extLst>
      <p:ext uri="{BB962C8B-B14F-4D97-AF65-F5344CB8AC3E}">
        <p14:creationId xmlns:p14="http://schemas.microsoft.com/office/powerpoint/2010/main" val="42285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826</TotalTime>
  <Words>947</Words>
  <Application>Microsoft Office PowerPoint</Application>
  <PresentationFormat>Произвольный</PresentationFormat>
  <Paragraphs>168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class26-05</dc:creator>
  <cp:lastModifiedBy>User01</cp:lastModifiedBy>
  <cp:revision>80</cp:revision>
  <dcterms:created xsi:type="dcterms:W3CDTF">2019-04-11T04:52:33Z</dcterms:created>
  <dcterms:modified xsi:type="dcterms:W3CDTF">2023-12-19T06:30:16Z</dcterms:modified>
</cp:coreProperties>
</file>